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A046"/>
    <a:srgbClr val="000000"/>
    <a:srgbClr val="6E551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lam Anuradha" userId="f1889b19a7bbfde9" providerId="LiveId" clId="{ACFF6CD3-27B8-409B-9920-F278B66289FE}"/>
    <pc:docChg chg="undo custSel modSld">
      <pc:chgData name="seelam Anuradha" userId="f1889b19a7bbfde9" providerId="LiveId" clId="{ACFF6CD3-27B8-409B-9920-F278B66289FE}" dt="2026-01-04T19:14:11.261" v="563" actId="2710"/>
      <pc:docMkLst>
        <pc:docMk/>
      </pc:docMkLst>
      <pc:sldChg chg="addSp modSp mod modAnim">
        <pc:chgData name="seelam Anuradha" userId="f1889b19a7bbfde9" providerId="LiveId" clId="{ACFF6CD3-27B8-409B-9920-F278B66289FE}" dt="2026-01-04T13:19:35.008" v="11"/>
        <pc:sldMkLst>
          <pc:docMk/>
          <pc:sldMk cId="187795330" sldId="256"/>
        </pc:sldMkLst>
        <pc:spChg chg="add mod">
          <ac:chgData name="seelam Anuradha" userId="f1889b19a7bbfde9" providerId="LiveId" clId="{ACFF6CD3-27B8-409B-9920-F278B66289FE}" dt="2026-01-04T13:18:08.016" v="8" actId="14100"/>
          <ac:spMkLst>
            <pc:docMk/>
            <pc:sldMk cId="187795330" sldId="256"/>
            <ac:spMk id="6" creationId="{600AD806-51A2-2CC7-079B-E2FA7843AE76}"/>
          </ac:spMkLst>
        </pc:spChg>
      </pc:sldChg>
      <pc:sldChg chg="modSp mod">
        <pc:chgData name="seelam Anuradha" userId="f1889b19a7bbfde9" providerId="LiveId" clId="{ACFF6CD3-27B8-409B-9920-F278B66289FE}" dt="2026-01-04T18:53:34.186" v="210" actId="20577"/>
        <pc:sldMkLst>
          <pc:docMk/>
          <pc:sldMk cId="719486973" sldId="257"/>
        </pc:sldMkLst>
        <pc:spChg chg="mod">
          <ac:chgData name="seelam Anuradha" userId="f1889b19a7bbfde9" providerId="LiveId" clId="{ACFF6CD3-27B8-409B-9920-F278B66289FE}" dt="2026-01-04T18:53:34.186" v="210" actId="20577"/>
          <ac:spMkLst>
            <pc:docMk/>
            <pc:sldMk cId="719486973" sldId="257"/>
            <ac:spMk id="3" creationId="{95E9FA77-DED1-7A95-562A-2DAEFC84CD07}"/>
          </ac:spMkLst>
        </pc:spChg>
      </pc:sldChg>
      <pc:sldChg chg="modSp mod">
        <pc:chgData name="seelam Anuradha" userId="f1889b19a7bbfde9" providerId="LiveId" clId="{ACFF6CD3-27B8-409B-9920-F278B66289FE}" dt="2026-01-04T19:01:43.454" v="278" actId="20577"/>
        <pc:sldMkLst>
          <pc:docMk/>
          <pc:sldMk cId="2390462015" sldId="258"/>
        </pc:sldMkLst>
        <pc:spChg chg="mod">
          <ac:chgData name="seelam Anuradha" userId="f1889b19a7bbfde9" providerId="LiveId" clId="{ACFF6CD3-27B8-409B-9920-F278B66289FE}" dt="2026-01-04T19:01:43.454" v="278" actId="20577"/>
          <ac:spMkLst>
            <pc:docMk/>
            <pc:sldMk cId="2390462015" sldId="258"/>
            <ac:spMk id="4" creationId="{A5880FD1-CCA6-C4B7-F7EE-31A8A0EAF46F}"/>
          </ac:spMkLst>
        </pc:spChg>
      </pc:sldChg>
      <pc:sldChg chg="modSp mod">
        <pc:chgData name="seelam Anuradha" userId="f1889b19a7bbfde9" providerId="LiveId" clId="{ACFF6CD3-27B8-409B-9920-F278B66289FE}" dt="2026-01-04T19:14:11.261" v="563" actId="2710"/>
        <pc:sldMkLst>
          <pc:docMk/>
          <pc:sldMk cId="486997623" sldId="261"/>
        </pc:sldMkLst>
        <pc:spChg chg="mod">
          <ac:chgData name="seelam Anuradha" userId="f1889b19a7bbfde9" providerId="LiveId" clId="{ACFF6CD3-27B8-409B-9920-F278B66289FE}" dt="2026-01-04T19:14:11.261" v="563" actId="2710"/>
          <ac:spMkLst>
            <pc:docMk/>
            <pc:sldMk cId="486997623" sldId="261"/>
            <ac:spMk id="3" creationId="{AF09E7AB-CC00-02FA-611D-E90D42D438FD}"/>
          </ac:spMkLst>
        </pc:spChg>
      </pc:sldChg>
      <pc:sldChg chg="addSp modSp mod">
        <pc:chgData name="seelam Anuradha" userId="f1889b19a7bbfde9" providerId="LiveId" clId="{ACFF6CD3-27B8-409B-9920-F278B66289FE}" dt="2026-01-04T19:03:28.619" v="309" actId="20577"/>
        <pc:sldMkLst>
          <pc:docMk/>
          <pc:sldMk cId="2414172425" sldId="262"/>
        </pc:sldMkLst>
        <pc:spChg chg="mod">
          <ac:chgData name="seelam Anuradha" userId="f1889b19a7bbfde9" providerId="LiveId" clId="{ACFF6CD3-27B8-409B-9920-F278B66289FE}" dt="2026-01-04T19:03:28.619" v="309" actId="20577"/>
          <ac:spMkLst>
            <pc:docMk/>
            <pc:sldMk cId="2414172425" sldId="262"/>
            <ac:spMk id="3" creationId="{75D934CA-06D4-55C4-4286-7F84114A6EBA}"/>
          </ac:spMkLst>
        </pc:spChg>
        <pc:picChg chg="add mod">
          <ac:chgData name="seelam Anuradha" userId="f1889b19a7bbfde9" providerId="LiveId" clId="{ACFF6CD3-27B8-409B-9920-F278B66289FE}" dt="2026-01-04T18:49:57.206" v="204" actId="1076"/>
          <ac:picMkLst>
            <pc:docMk/>
            <pc:sldMk cId="2414172425" sldId="262"/>
            <ac:picMk id="4" creationId="{97FB390D-89A4-2013-B60F-F69FD2FF247F}"/>
          </ac:picMkLst>
        </pc:picChg>
      </pc:sldChg>
      <pc:sldChg chg="modSp mod">
        <pc:chgData name="seelam Anuradha" userId="f1889b19a7bbfde9" providerId="LiveId" clId="{ACFF6CD3-27B8-409B-9920-F278B66289FE}" dt="2026-01-04T19:04:05.843" v="310" actId="2710"/>
        <pc:sldMkLst>
          <pc:docMk/>
          <pc:sldMk cId="1560992603" sldId="263"/>
        </pc:sldMkLst>
        <pc:spChg chg="mod">
          <ac:chgData name="seelam Anuradha" userId="f1889b19a7bbfde9" providerId="LiveId" clId="{ACFF6CD3-27B8-409B-9920-F278B66289FE}" dt="2026-01-04T19:04:05.843" v="310" actId="2710"/>
          <ac:spMkLst>
            <pc:docMk/>
            <pc:sldMk cId="1560992603" sldId="263"/>
            <ac:spMk id="3" creationId="{2F24F6D3-F8EB-2AEF-96EC-87A5DDE2B74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EEAA-FFDF-D446-566D-8ED756D42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1849F-033C-046F-6D18-A4F36925B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4B33E-4B1E-E675-39DA-C280C370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4C7E5-ED19-9DB1-68AF-19A826DE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6C8C-74E8-FC1B-E457-D477A6A26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12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4417-1350-F95C-4FF2-DDFC217B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49E5E-9A25-7C76-BBB1-1FBAB7A56D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D8960-C1CB-6023-6052-552F7CC1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69F2A-1CC5-2888-4B78-5E7D3472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AFA35-40A7-3EF9-D97D-5CF4B3EC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41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3A996A-8A5B-3B07-BB63-0EC15185E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44F82-497E-9A79-CC1D-9A7BE079D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D289-4B99-0E5E-8F07-9DACFAC15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41BE4-01B7-9C44-6550-95124543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F673F-72D6-9D88-AE17-CDEF307E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55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8188-918A-D372-D9C4-FBCDBDE7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EC8C-4DFD-89C5-2C17-68BA929AC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426B9-C0AC-E789-E37A-63BE7076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CCBA4-F29B-0568-4E7A-8E7542A7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44E0A-7987-05A9-1379-9AFE1BAB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418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C786-5FBD-DEC2-94EE-C89A9C540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DD0EC-ABDA-C266-9A32-C22C9E3F7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FCC7C-C0C2-7F84-72E8-7A541370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446A-C448-0C14-29FE-0C36B650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767AD-74FA-9138-E0B8-2D8A4D46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07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B7D8-6F0C-60F2-0499-3446C9154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0F4A-AE78-0B15-8083-C53AC0AC5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9C32-E3FA-47E8-C7AC-A70FB057A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B2628-F411-4565-5B52-BE7281D9E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4D52E-AF84-2711-7621-2636D483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0915F-23C6-56A5-E3DA-14EA5FA99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4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8AEA-88AD-08D7-3C5B-66268791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53318-3986-A184-F82D-E54124296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2E894-E126-0929-613E-4AC72A4D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709327-BB73-71CD-DA80-55ECC17B3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DA97C-4D03-287B-7994-0878C1F20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D58DC-1EBF-36DB-C0AF-E43E63BE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FB3C8-8B0E-9C1E-139B-8A7C407B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589BE-0518-C9E4-C1BF-767B9B9A8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89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9207-DE8F-DE6A-FE9B-3C2F031B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48AC29-8678-650F-5F4D-5D42D4C26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E63DE-789C-61A4-4EFB-0B4876EFB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A30DF-69A9-F017-B7FD-B191E154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178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CA133-9FDE-C727-0812-C133093B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62037-9295-C0D6-07FB-D7F81D2A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B0BF5-3381-6ED2-3B44-7CD35464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79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284D-B482-0AB0-D600-C2EFDB81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0D33-A4DA-225C-EB71-3A1BD201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BD562-7B0F-38FE-2550-48970D564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F6164D-F31B-F0D1-50D9-45C1CDF26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24A34-93B1-90CB-C647-F18391F6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C31F6-8EBE-BE54-9000-65764E7C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98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8F9-079C-7FAB-080C-07C67CAA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788696-60CD-5DF7-DFF8-0607B3FF4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48D3D-3C00-8A93-ECE7-AF74B96E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2B5A-288D-31B7-4CE8-2FD2D4CD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56D2A-CFEE-2A7F-00D9-F5644489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B3919-11F2-32BF-4495-8DF48C50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01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E70C91-0D49-08C9-AF8B-518F2B31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AA725-3BF7-29CC-644C-3E0F58A08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F09F5-230D-1CA1-8B38-3C455895D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D443E-0E19-4D87-8FF2-8E080CD41D9D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030B1-BECB-F608-622A-5AA11CA09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811A6-2C85-21F3-84F0-51C1158B1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94C1-B0A9-4421-B343-37616C9052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312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AF91-7903-8CFE-A094-00C4FBC3A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4133"/>
            <a:ext cx="9144000" cy="3843867"/>
          </a:xfrm>
        </p:spPr>
        <p:txBody>
          <a:bodyPr/>
          <a:lstStyle/>
          <a:p>
            <a:br>
              <a:rPr lang="en-US" b="1" dirty="0"/>
            </a:b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7DA5D-7F89-0922-15E7-FF41F3F08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86" y="790423"/>
            <a:ext cx="7920681" cy="5277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0AD806-51A2-2CC7-079B-E2FA7843AE76}"/>
              </a:ext>
            </a:extLst>
          </p:cNvPr>
          <p:cNvSpPr/>
          <p:nvPr/>
        </p:nvSpPr>
        <p:spPr>
          <a:xfrm>
            <a:off x="0" y="0"/>
            <a:ext cx="11609408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2612A-56F2-E12A-4439-B3A18DB16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76312"/>
          </a:xfrm>
        </p:spPr>
        <p:txBody>
          <a:bodyPr/>
          <a:lstStyle/>
          <a:p>
            <a:r>
              <a:rPr lang="en-IN" dirty="0"/>
              <a:t>             </a:t>
            </a:r>
            <a:r>
              <a:rPr lang="en-IN" b="1" u="sng" dirty="0">
                <a:solidFill>
                  <a:srgbClr val="C8A046"/>
                </a:solidFill>
                <a:effectLst>
                  <a:glow>
                    <a:schemeClr val="bg1"/>
                  </a:glow>
                </a:effectLst>
              </a:rPr>
              <a:t>About the </a:t>
            </a:r>
            <a:r>
              <a:rPr lang="en-IN" b="1" u="sng" dirty="0" err="1">
                <a:solidFill>
                  <a:srgbClr val="C8A046"/>
                </a:solidFill>
                <a:effectLst>
                  <a:glow>
                    <a:schemeClr val="bg1"/>
                  </a:glow>
                </a:effectLst>
              </a:rPr>
              <a:t>Flim</a:t>
            </a:r>
            <a:r>
              <a:rPr lang="en-IN" b="1" u="sng" dirty="0">
                <a:solidFill>
                  <a:srgbClr val="C8A046"/>
                </a:solidFill>
                <a:effectLst>
                  <a:glow>
                    <a:schemeClr val="bg1"/>
                  </a:glow>
                </a:effectLst>
              </a:rPr>
              <a:t> - Baahubali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FA77-DED1-7A95-562A-2DAEFC84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560" y="1437943"/>
            <a:ext cx="11362267" cy="5371085"/>
          </a:xfrm>
        </p:spPr>
        <p:txBody>
          <a:bodyPr anchor="b">
            <a:normAutofit/>
          </a:bodyPr>
          <a:lstStyle/>
          <a:p>
            <a:pPr marL="1371600" lvl="3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C8A04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Baahubali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two-part Indian epic action–fantasy film series directed by </a:t>
            </a:r>
            <a:r>
              <a:rPr lang="en-US" altLang="en-US" sz="1800" b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S. S. Rajamouli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franchise includes: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i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Baahubali: The Beginning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(2015)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i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Baahubali: The Conclusion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(2017)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was simultaneously shot in </a:t>
            </a:r>
            <a:r>
              <a:rPr lang="en-US" altLang="en-US" sz="1800" b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Telugu and Tamil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later dubbed into multiple Indian and international languages.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film is set in the fictional kingdom of </a:t>
            </a:r>
            <a:r>
              <a:rPr lang="en-US" altLang="en-US" sz="1800" b="1" dirty="0" err="1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Mahishmati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revolves around power, sacrifice, betrayal, and heroism.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Baahubali is regarded as a </a:t>
            </a:r>
            <a:r>
              <a:rPr lang="en-US" altLang="en-US" sz="1800" b="1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milestone in Indian cinema</a:t>
            </a:r>
            <a:r>
              <a:rPr lang="en-US" altLang="en-US" sz="1800" dirty="0">
                <a:solidFill>
                  <a:srgbClr val="C8A0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due to its grand scale, storytelling, and visual effects</a:t>
            </a:r>
            <a:r>
              <a:rPr lang="en-US" altLang="en-US" sz="1800" dirty="0">
                <a:solidFill>
                  <a:srgbClr val="6E55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337F4-A45E-0490-694F-1D57A3AC3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567" y="3454"/>
            <a:ext cx="2347274" cy="27020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CC5A97-39AD-31D0-B0EA-33814B76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43" y="1112363"/>
            <a:ext cx="4308050" cy="17533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B96C50-CBF9-E031-3E24-02B471F3F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0" y="208100"/>
            <a:ext cx="1806804" cy="24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8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E01B-AAEB-B7A9-167C-E48A7B913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/>
          <a:lstStyle/>
          <a:p>
            <a:pPr algn="ctr"/>
            <a:r>
              <a:rPr lang="en-IN" b="1" u="sng" dirty="0" err="1">
                <a:solidFill>
                  <a:srgbClr val="C8A046"/>
                </a:solidFill>
              </a:rPr>
              <a:t>Flim</a:t>
            </a:r>
            <a:r>
              <a:rPr lang="en-IN" b="1" u="sng" dirty="0">
                <a:solidFill>
                  <a:srgbClr val="C8A046"/>
                </a:solidFill>
              </a:rPr>
              <a:t> Details, Scale &amp; Impact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880FD1-CCA6-C4B7-F7EE-31A8A0EAF4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55017" y="1177303"/>
            <a:ext cx="10438755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Main Cast: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Prabhas, Rana Daggubati, Anushka Shetty, Tamannaah, Ramya Krishnan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Genre: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Epic      • Action      • Drama          • Fantasy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Production Scale: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8A046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One of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highest-budget Indian films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at the time.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Massive war sequences, grand sets, and advanced VFX.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Technical Excellence: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8A046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High-quality CGI and motion graphics.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Strong background score by M. M. Keeravani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8A04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Impact &amp; Legacy: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8A046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Became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pan-India blockbuster.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C8A046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Set new benchmarks for storytelling and box-office success.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            </a:t>
            </a:r>
            <a:r>
              <a:rPr lang="en-US" altLang="en-US" sz="1800" dirty="0">
                <a:solidFill>
                  <a:srgbClr val="C8A046"/>
                </a:solidFill>
                <a:latin typeface="Arial" panose="020B0604020202020204" pitchFamily="34" charset="0"/>
              </a:rPr>
              <a:t>●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A046"/>
                </a:solidFill>
                <a:effectLst/>
                <a:latin typeface="Arial" panose="020B0604020202020204" pitchFamily="34" charset="0"/>
              </a:rPr>
              <a:t> Popularized the use of large-scale dashboards and analytics to study movie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20844-F0A1-DB49-50E4-35BEA94F8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4713402"/>
            <a:ext cx="6390640" cy="21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E25F13-FFD0-20D8-3547-35D22303D2C2}"/>
              </a:ext>
            </a:extLst>
          </p:cNvPr>
          <p:cNvSpPr txBox="1"/>
          <p:nvPr/>
        </p:nvSpPr>
        <p:spPr>
          <a:xfrm>
            <a:off x="461913" y="1166843"/>
            <a:ext cx="10492033" cy="471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Movie Planning &amp; Vision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The Baahubali project was planned as a </a:t>
            </a:r>
            <a:r>
              <a:rPr lang="en-US" b="1" dirty="0">
                <a:solidFill>
                  <a:srgbClr val="C8A046"/>
                </a:solidFill>
              </a:rPr>
              <a:t>two-part epic franchise</a:t>
            </a:r>
            <a:r>
              <a:rPr lang="en-US" dirty="0">
                <a:solidFill>
                  <a:srgbClr val="C8A046"/>
                </a:solidFill>
              </a:rPr>
              <a:t> to ensure detailed storytelling.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Extensive </a:t>
            </a:r>
            <a:r>
              <a:rPr lang="en-US" b="1" dirty="0">
                <a:solidFill>
                  <a:srgbClr val="C8A046"/>
                </a:solidFill>
              </a:rPr>
              <a:t>pre-production planning</a:t>
            </a:r>
            <a:r>
              <a:rPr lang="en-US" dirty="0">
                <a:solidFill>
                  <a:srgbClr val="C8A046"/>
                </a:solidFill>
              </a:rPr>
              <a:t> was done for script development, set design, costumes, and VFX.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The fictional kingdom of </a:t>
            </a:r>
            <a:r>
              <a:rPr lang="en-US" b="1" dirty="0" err="1">
                <a:solidFill>
                  <a:srgbClr val="C8A046"/>
                </a:solidFill>
              </a:rPr>
              <a:t>Mahishmati</a:t>
            </a:r>
            <a:r>
              <a:rPr lang="en-US" dirty="0">
                <a:solidFill>
                  <a:srgbClr val="C8A046"/>
                </a:solidFill>
              </a:rPr>
              <a:t> was carefully conceptualized to create a unique cinematic world.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Production Cost &amp; Investment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Baahubali was among the </a:t>
            </a:r>
            <a:r>
              <a:rPr lang="en-US" b="1" dirty="0">
                <a:solidFill>
                  <a:srgbClr val="C8A046"/>
                </a:solidFill>
              </a:rPr>
              <a:t>most expensive Indian film projects</a:t>
            </a:r>
            <a:r>
              <a:rPr lang="en-US" dirty="0">
                <a:solidFill>
                  <a:srgbClr val="C8A046"/>
                </a:solidFill>
              </a:rPr>
              <a:t> at the time of release.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Major costs were incurred for: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Large-scale sets and war sequences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Advanced visual effects (VFX)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High-end action choreography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Significant investment was made to ensure </a:t>
            </a:r>
            <a:r>
              <a:rPr lang="en-US" b="1" dirty="0">
                <a:solidFill>
                  <a:srgbClr val="C8A046"/>
                </a:solidFill>
              </a:rPr>
              <a:t>international-quality production standards</a:t>
            </a:r>
            <a:r>
              <a:rPr lang="en-US" dirty="0">
                <a:solidFill>
                  <a:srgbClr val="C8A046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D9870-1778-E1AE-36E3-EF6185C57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60" y="1"/>
            <a:ext cx="5734639" cy="1753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55161-64FD-D3F6-4597-68F7D0288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0" y="2920229"/>
            <a:ext cx="3388017" cy="3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01E461-A1C4-5EEF-747C-E8D6B930EB1F}"/>
              </a:ext>
            </a:extLst>
          </p:cNvPr>
          <p:cNvSpPr txBox="1"/>
          <p:nvPr/>
        </p:nvSpPr>
        <p:spPr>
          <a:xfrm>
            <a:off x="707010" y="1028343"/>
            <a:ext cx="8531258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Promotion &amp; Marketing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The movie was promoted aggressively using: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Television advertisements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Social media platforms (YouTube, Facebook, Twitter)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Trailers, teasers, and poster launches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Pre-release events and press meets across India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Multi-language releases helped the film reach a </a:t>
            </a:r>
            <a:r>
              <a:rPr lang="en-US" b="1" dirty="0">
                <a:solidFill>
                  <a:srgbClr val="C8A046"/>
                </a:solidFill>
              </a:rPr>
              <a:t>pan-India audience</a:t>
            </a:r>
            <a:r>
              <a:rPr lang="en-US" dirty="0">
                <a:solidFill>
                  <a:srgbClr val="C8A046"/>
                </a:solidFill>
              </a:rPr>
              <a:t>.</a:t>
            </a:r>
          </a:p>
          <a:p>
            <a:endParaRPr lang="en-US" dirty="0">
              <a:solidFill>
                <a:srgbClr val="C8A046"/>
              </a:solidFill>
            </a:endParaRPr>
          </a:p>
          <a:p>
            <a:pPr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Audience Response &amp; Reception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The film received an </a:t>
            </a:r>
            <a:r>
              <a:rPr lang="en-US" b="1" dirty="0">
                <a:solidFill>
                  <a:srgbClr val="C8A046"/>
                </a:solidFill>
              </a:rPr>
              <a:t>overwhelming response</a:t>
            </a:r>
            <a:r>
              <a:rPr lang="en-US" dirty="0">
                <a:solidFill>
                  <a:srgbClr val="C8A046"/>
                </a:solidFill>
              </a:rPr>
              <a:t> from audiences across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Viewers appreciated: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Visual grandeur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Strong characters and emotional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Engaging storyline and action sequences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8A046"/>
                </a:solidFill>
              </a:rPr>
              <a:t>Positive word-of-mouth played a key role in sustaining box-office success.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9D097-9396-B977-17B3-67554B8CE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8" y="0"/>
            <a:ext cx="4418029" cy="2909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88F67-78A8-FB0A-44CA-F8F054D43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98" y="3563331"/>
            <a:ext cx="4031529" cy="306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8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9E7AB-CC00-02FA-611D-E90D42D438FD}"/>
              </a:ext>
            </a:extLst>
          </p:cNvPr>
          <p:cNvSpPr txBox="1"/>
          <p:nvPr/>
        </p:nvSpPr>
        <p:spPr>
          <a:xfrm>
            <a:off x="917542" y="762927"/>
            <a:ext cx="9442515" cy="6220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Objective of the Dashboard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rgbClr val="C8A046"/>
                </a:solidFill>
              </a:rPr>
              <a:t>The Baahubali dashboard was created to analyze the movie’s performance using data visualization.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u="sng" dirty="0">
                <a:solidFill>
                  <a:srgbClr val="C8A046"/>
                </a:solidFill>
              </a:rPr>
              <a:t>Main objectives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 ●   Analyzing budget and box-office collection.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	 ●  Understanding profit and return on investment.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	 ●  Studying ratings and audience response.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	 ●  Presenting insights in a simple and visual manner.</a:t>
            </a:r>
          </a:p>
          <a:p>
            <a:r>
              <a:rPr lang="en-US" sz="2000" u="sng" dirty="0">
                <a:solidFill>
                  <a:srgbClr val="C8A046"/>
                </a:solidFill>
              </a:rPr>
              <a:t>Dashboard Creation Process: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 • Collected the Baahubali movie dataset from reliable sources.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                  • Cleaned and organized the data for accurate analysis.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                  • Imported the dataset into the visualization tool.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                  • Created charts and KPIs to represent key metrics.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                  • Applied filters and formatting for better clarity.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                  • Analyzed the results and derived insights from the dashboard.</a:t>
            </a:r>
          </a:p>
          <a:p>
            <a:pPr>
              <a:lnSpc>
                <a:spcPct val="150000"/>
              </a:lnSpc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99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D934CA-06D4-55C4-4286-7F84114A6EBA}"/>
              </a:ext>
            </a:extLst>
          </p:cNvPr>
          <p:cNvSpPr txBox="1"/>
          <p:nvPr/>
        </p:nvSpPr>
        <p:spPr>
          <a:xfrm>
            <a:off x="593886" y="694038"/>
            <a:ext cx="8606673" cy="4666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Dashboard Overview &amp; Key Metrics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rgbClr val="C8A046"/>
                </a:solidFill>
              </a:rPr>
              <a:t>The dashboard presents data using Slicers, </a:t>
            </a:r>
            <a:r>
              <a:rPr lang="en-US" dirty="0" err="1">
                <a:solidFill>
                  <a:srgbClr val="C8A046"/>
                </a:solidFill>
              </a:rPr>
              <a:t>Cards,column</a:t>
            </a:r>
            <a:r>
              <a:rPr lang="en-US" dirty="0">
                <a:solidFill>
                  <a:srgbClr val="C8A046"/>
                </a:solidFill>
              </a:rPr>
              <a:t> </a:t>
            </a:r>
            <a:r>
              <a:rPr lang="en-US" dirty="0" err="1">
                <a:solidFill>
                  <a:srgbClr val="C8A046"/>
                </a:solidFill>
              </a:rPr>
              <a:t>charts,bar</a:t>
            </a:r>
            <a:r>
              <a:rPr lang="en-US" dirty="0">
                <a:solidFill>
                  <a:srgbClr val="C8A046"/>
                </a:solidFill>
              </a:rPr>
              <a:t> </a:t>
            </a:r>
            <a:r>
              <a:rPr lang="en-US" dirty="0" err="1">
                <a:solidFill>
                  <a:srgbClr val="C8A046"/>
                </a:solidFill>
              </a:rPr>
              <a:t>Chart,Pie</a:t>
            </a:r>
            <a:r>
              <a:rPr lang="en-US" dirty="0">
                <a:solidFill>
                  <a:srgbClr val="C8A046"/>
                </a:solidFill>
              </a:rPr>
              <a:t> chart and Map.</a:t>
            </a:r>
          </a:p>
          <a:p>
            <a:pPr>
              <a:lnSpc>
                <a:spcPct val="150000"/>
              </a:lnSpc>
              <a:buNone/>
            </a:pPr>
            <a:r>
              <a:rPr lang="en-US" u="sng" dirty="0">
                <a:solidFill>
                  <a:srgbClr val="C8A046"/>
                </a:solidFill>
              </a:rPr>
              <a:t>Key metrics displayed include</a:t>
            </a:r>
            <a:r>
              <a:rPr lang="en-US" dirty="0">
                <a:solidFill>
                  <a:srgbClr val="C8A04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Total budget.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Worldwide box-office collection.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Profit or loss.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Average ratings.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Total Tickets Sold.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C8A046"/>
                </a:solidFill>
              </a:rPr>
              <a:t>                 ●  Viewing Platforms.</a:t>
            </a:r>
          </a:p>
          <a:p>
            <a:pPr>
              <a:lnSpc>
                <a:spcPct val="150000"/>
              </a:lnSpc>
              <a:buNone/>
            </a:pPr>
            <a:r>
              <a:rPr lang="en-US" dirty="0">
                <a:solidFill>
                  <a:srgbClr val="C8A046"/>
                </a:solidFill>
              </a:rPr>
              <a:t>Visual tools such as bar charts and comparison graphs help understand performance.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B390D-89A4-2013-B60F-F69FD2FF2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98" y="1845298"/>
            <a:ext cx="3528767" cy="280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24F6D3-F8EB-2AEF-96EC-87A5DDE2B741}"/>
              </a:ext>
            </a:extLst>
          </p:cNvPr>
          <p:cNvSpPr txBox="1"/>
          <p:nvPr/>
        </p:nvSpPr>
        <p:spPr>
          <a:xfrm>
            <a:off x="870407" y="515674"/>
            <a:ext cx="1011181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Insights</a:t>
            </a:r>
            <a:r>
              <a:rPr lang="en-US" u="sng" dirty="0">
                <a:solidFill>
                  <a:srgbClr val="C8A046"/>
                </a:solidFill>
              </a:rPr>
              <a:t> </a:t>
            </a:r>
          </a:p>
          <a:p>
            <a:pPr>
              <a:buNone/>
            </a:pPr>
            <a:r>
              <a:rPr lang="en-US" dirty="0">
                <a:solidFill>
                  <a:srgbClr val="C8A046"/>
                </a:solidFill>
              </a:rPr>
              <a:t>The dashboard analysis clearly shows that Baahubali achieved exceptional commercial success.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Despite a very high production cost, the movie generated massive box-office revenue, resulting in a strong return on investment.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High audience ratings and positive reviews indicate strong audience acceptance across different regions.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Effective planning, large-scale promotions, and quality production played a key role in the movie’s overall performance.</a:t>
            </a:r>
          </a:p>
          <a:p>
            <a:pPr>
              <a:buNone/>
            </a:pPr>
            <a:endParaRPr lang="en-US" dirty="0">
              <a:solidFill>
                <a:srgbClr val="C8A046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C8A046"/>
                </a:solidFill>
              </a:rPr>
              <a:t>Conclusion</a:t>
            </a:r>
          </a:p>
          <a:p>
            <a:pPr>
              <a:buNone/>
            </a:pPr>
            <a:r>
              <a:rPr lang="en-US" dirty="0">
                <a:solidFill>
                  <a:srgbClr val="C8A046"/>
                </a:solidFill>
              </a:rPr>
              <a:t>The Baahubali dashboard demonstrates how data visualization helps in understanding movie performance in a simple and effective manner.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By analyzing budget, revenue, and audience response through dashboards, complex data can be converted into meaningful insights.</a:t>
            </a:r>
            <a:br>
              <a:rPr lang="en-US" dirty="0">
                <a:solidFill>
                  <a:srgbClr val="C8A046"/>
                </a:solidFill>
              </a:rPr>
            </a:br>
            <a:r>
              <a:rPr lang="en-US" dirty="0">
                <a:solidFill>
                  <a:srgbClr val="C8A046"/>
                </a:solidFill>
              </a:rPr>
              <a:t>This study proves that dashboards are powerful tools for evaluating the financial and commercial success of films.</a:t>
            </a:r>
          </a:p>
        </p:txBody>
      </p:sp>
    </p:spTree>
    <p:extLst>
      <p:ext uri="{BB962C8B-B14F-4D97-AF65-F5344CB8AC3E}">
        <p14:creationId xmlns:p14="http://schemas.microsoft.com/office/powerpoint/2010/main" val="156099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0F057-E193-BC03-6F86-1FDDC87F6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59783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6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761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Office Theme</vt:lpstr>
      <vt:lpstr> </vt:lpstr>
      <vt:lpstr>             About the Flim - Baahubali</vt:lpstr>
      <vt:lpstr>Flim Details, Scale &amp;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seelam Anuradha</dc:creator>
  <cp:lastModifiedBy>seelam Anuradha</cp:lastModifiedBy>
  <cp:revision>1</cp:revision>
  <dcterms:created xsi:type="dcterms:W3CDTF">2026-01-04T13:10:06Z</dcterms:created>
  <dcterms:modified xsi:type="dcterms:W3CDTF">2026-01-04T19:17:58Z</dcterms:modified>
</cp:coreProperties>
</file>